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6"/>
  </p:notesMasterIdLst>
  <p:sldIdLst>
    <p:sldId id="256" r:id="rId5"/>
  </p:sldIdLst>
  <p:sldSz cx="28800425" cy="432006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0" userDrawn="1">
          <p15:clr>
            <a:srgbClr val="A4A3A4"/>
          </p15:clr>
        </p15:guide>
        <p15:guide id="2" pos="8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536" autoAdjust="0"/>
    <p:restoredTop sz="94118" autoAdjust="0"/>
  </p:normalViewPr>
  <p:slideViewPr>
    <p:cSldViewPr snapToGrid="0" showGuides="1">
      <p:cViewPr varScale="1">
        <p:scale>
          <a:sx n="17" d="100"/>
          <a:sy n="17" d="100"/>
        </p:scale>
        <p:origin x="3894" y="12"/>
      </p:cViewPr>
      <p:guideLst>
        <p:guide orient="horz" pos="13610"/>
        <p:guide pos="8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Poças" userId="a78c2610-4138-4c5d-a334-b424c5db8cc3" providerId="ADAL" clId="{4D196A4D-11AC-43AC-B5F6-77319B62203C}"/>
    <pc:docChg chg="modSld">
      <pc:chgData name="Isabel Poças" userId="a78c2610-4138-4c5d-a334-b424c5db8cc3" providerId="ADAL" clId="{4D196A4D-11AC-43AC-B5F6-77319B62203C}" dt="2023-07-10T15:29:52.542" v="8" actId="14100"/>
      <pc:docMkLst>
        <pc:docMk/>
      </pc:docMkLst>
      <pc:sldChg chg="modSp mod">
        <pc:chgData name="Isabel Poças" userId="a78c2610-4138-4c5d-a334-b424c5db8cc3" providerId="ADAL" clId="{4D196A4D-11AC-43AC-B5F6-77319B62203C}" dt="2023-07-10T15:29:52.542" v="8" actId="14100"/>
        <pc:sldMkLst>
          <pc:docMk/>
          <pc:sldMk cId="2486875898" sldId="256"/>
        </pc:sldMkLst>
        <pc:spChg chg="mod">
          <ac:chgData name="Isabel Poças" userId="a78c2610-4138-4c5d-a334-b424c5db8cc3" providerId="ADAL" clId="{4D196A4D-11AC-43AC-B5F6-77319B62203C}" dt="2023-07-10T15:29:52.542" v="8" actId="14100"/>
          <ac:spMkLst>
            <pc:docMk/>
            <pc:sldMk cId="2486875898" sldId="256"/>
            <ac:spMk id="9" creationId="{EB413E31-2E67-71F5-6973-3B463CB55398}"/>
          </ac:spMkLst>
        </pc:spChg>
        <pc:picChg chg="mod">
          <ac:chgData name="Isabel Poças" userId="a78c2610-4138-4c5d-a334-b424c5db8cc3" providerId="ADAL" clId="{4D196A4D-11AC-43AC-B5F6-77319B62203C}" dt="2023-07-10T15:29:41.871" v="7" actId="1035"/>
          <ac:picMkLst>
            <pc:docMk/>
            <pc:sldMk cId="2486875898" sldId="256"/>
            <ac:picMk id="4" creationId="{78A4C97F-D596-E628-3E10-7450AC5D18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0475" y="857250"/>
            <a:ext cx="1543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1pPr>
    <a:lvl2pPr marL="112475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2pPr>
    <a:lvl3pPr marL="224950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3pPr>
    <a:lvl4pPr marL="3374262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4pPr>
    <a:lvl5pPr marL="449901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5pPr>
    <a:lvl6pPr marL="562377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6pPr>
    <a:lvl7pPr marL="674852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7pPr>
    <a:lvl8pPr marL="787327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8pPr>
    <a:lvl9pPr marL="899803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0475" y="857250"/>
            <a:ext cx="1543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8707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703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015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162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78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604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40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487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353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521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42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00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07/25/2023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071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racius.com/unimadeiras-producao-comercio-e-exploracao-florestal-s-a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55;p5" descr="A picture containing outdoor, sky, grass, plant&#10;&#10;Description automatically generated">
            <a:extLst>
              <a:ext uri="{FF2B5EF4-FFF2-40B4-BE49-F238E27FC236}">
                <a16:creationId xmlns:a16="http://schemas.microsoft.com/office/drawing/2014/main" id="{FC216A2A-5FD9-8069-CB4B-C452833625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578" b="69683"/>
          <a:stretch/>
        </p:blipFill>
        <p:spPr>
          <a:xfrm>
            <a:off x="0" y="39163357"/>
            <a:ext cx="28800425" cy="405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20335" y="2423856"/>
            <a:ext cx="22511314" cy="2234934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6F033524-4B11-7F4C-6E2A-A5B58E6C1EDC}"/>
              </a:ext>
            </a:extLst>
          </p:cNvPr>
          <p:cNvSpPr txBox="1"/>
          <p:nvPr/>
        </p:nvSpPr>
        <p:spPr>
          <a:xfrm>
            <a:off x="3331649" y="9453678"/>
            <a:ext cx="21600000" cy="16619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t-PT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LÍDER DO CONSÓRCIO</a:t>
            </a:r>
          </a:p>
          <a:p>
            <a:r>
              <a:rPr lang="pt-PT" sz="4400" b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Altri Florestal</a:t>
            </a:r>
            <a:endParaRPr lang="pt-PT" sz="4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8214D102-B53D-41C4-63E1-7024C4F89881}"/>
              </a:ext>
            </a:extLst>
          </p:cNvPr>
          <p:cNvSpPr txBox="1"/>
          <p:nvPr/>
        </p:nvSpPr>
        <p:spPr>
          <a:xfrm>
            <a:off x="3331649" y="11418206"/>
            <a:ext cx="21600000" cy="5740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GB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DA AGENDA</a:t>
            </a:r>
          </a:p>
          <a:p>
            <a:pPr algn="just"/>
            <a:r>
              <a:rPr lang="pt-PT" sz="4400" kern="1000" spc="-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Agenda Transform é uma iniciativa nacional única que visa desencadear a transformação estrutural do setor florestal português, intervindo de forma concertada em toda a cadeia de valor. Materializa-se em 28 projetos colaborativos, mobilizadores e complementares entre si, dos quais irão resultar novos produtos, processos e serviços, suportados em tecnologias digitais, com elevado grau de inovação, que contribuirão para uma gestão florestal mais sustentável e para a melhoria da eficiência das empresas, garantindo uma maior ligação aos mercados e consumidores.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F10B08B-DCC0-827F-5800-5AC02A12737B}"/>
              </a:ext>
            </a:extLst>
          </p:cNvPr>
          <p:cNvSpPr txBox="1"/>
          <p:nvPr/>
        </p:nvSpPr>
        <p:spPr>
          <a:xfrm>
            <a:off x="3331649" y="21732544"/>
            <a:ext cx="21600000" cy="32934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 DA AGENDA</a:t>
            </a:r>
          </a:p>
          <a:p>
            <a:pPr algn="just"/>
            <a:r>
              <a:rPr lang="pt-PT" sz="4400" b="0" i="1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OG1. </a:t>
            </a:r>
            <a:r>
              <a:rPr lang="pt-PT" sz="4400" b="0" i="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Inovar nas práticas de circularidade e resiliência nas cadeias de valor florestais</a:t>
            </a:r>
          </a:p>
          <a:p>
            <a:pPr algn="just"/>
            <a:r>
              <a:rPr lang="pt-PT" sz="4400" b="0" i="1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OG2. </a:t>
            </a:r>
            <a:r>
              <a:rPr lang="pt-PT" sz="4400" b="0" i="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Impulsionar a transformação digital das cadeias de valor de base florestal</a:t>
            </a:r>
          </a:p>
          <a:p>
            <a:pPr algn="just"/>
            <a:r>
              <a:rPr lang="pt-PT" sz="4400" b="0" i="1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OG3. </a:t>
            </a:r>
            <a:r>
              <a:rPr lang="pt-PT" sz="4400" b="0" i="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Reforçar o papel das florestas para o objetivo da neutralidade de carbono</a:t>
            </a:r>
            <a:endParaRPr lang="en-PT" sz="4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F7C6D59-F492-9703-E290-497B90B61103}"/>
              </a:ext>
            </a:extLst>
          </p:cNvPr>
          <p:cNvSpPr txBox="1"/>
          <p:nvPr/>
        </p:nvSpPr>
        <p:spPr>
          <a:xfrm>
            <a:off x="3285888" y="19721629"/>
            <a:ext cx="21600000" cy="16619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DA AGENDA</a:t>
            </a:r>
          </a:p>
          <a:p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129.259.945,65€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5C290CC-7F1D-CA31-A414-4748B834945D}"/>
              </a:ext>
            </a:extLst>
          </p:cNvPr>
          <p:cNvSpPr txBox="1"/>
          <p:nvPr/>
        </p:nvSpPr>
        <p:spPr>
          <a:xfrm>
            <a:off x="3331649" y="36863902"/>
            <a:ext cx="21600000" cy="27392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DO BENEFICIÁRIO</a:t>
            </a:r>
          </a:p>
          <a:p>
            <a:pPr>
              <a:spcAft>
                <a:spcPts val="3600"/>
              </a:spcAft>
            </a:pPr>
            <a:r>
              <a:rPr lang="en-GB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792,057.92 €</a:t>
            </a:r>
            <a:endParaRPr lang="en-PT" sz="4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B413E31-2E67-71F5-6973-3B463CB55398}"/>
              </a:ext>
            </a:extLst>
          </p:cNvPr>
          <p:cNvSpPr txBox="1"/>
          <p:nvPr/>
        </p:nvSpPr>
        <p:spPr>
          <a:xfrm>
            <a:off x="3331649" y="6916381"/>
            <a:ext cx="16385101" cy="23173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t-PT" sz="48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  <a:p>
            <a:pPr algn="l"/>
            <a:r>
              <a:rPr lang="pt-PT" sz="4400" u="none" strike="noStrik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TransForm - Transformação digital do setor florestal para uma economia resiliente e hipocarbónica</a:t>
            </a:r>
            <a:endParaRPr lang="en-PT" sz="44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00D32453-C92A-BBAC-6AFC-91D2E74DBA00}"/>
              </a:ext>
            </a:extLst>
          </p:cNvPr>
          <p:cNvSpPr txBox="1"/>
          <p:nvPr/>
        </p:nvSpPr>
        <p:spPr>
          <a:xfrm>
            <a:off x="3353421" y="35084166"/>
            <a:ext cx="21600000" cy="16619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BENEFICIÁRIA</a:t>
            </a:r>
          </a:p>
          <a:p>
            <a:pPr algn="l"/>
            <a:r>
              <a:rPr lang="pt-PT" sz="44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Unimadeiras - Produção, Comércio e Exploração Florestal, S.A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F719B40-5451-EFE7-F053-C79CAD7F9ABB}"/>
              </a:ext>
            </a:extLst>
          </p:cNvPr>
          <p:cNvSpPr txBox="1"/>
          <p:nvPr/>
        </p:nvSpPr>
        <p:spPr>
          <a:xfrm>
            <a:off x="3353421" y="17476324"/>
            <a:ext cx="21600000" cy="10514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GB" sz="4800" b="1" cap="all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de início</a:t>
            </a:r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r>
              <a:rPr lang="pt-PT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23-07-2022 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GB" sz="4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assinatura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en-GB" sz="4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termo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GB" sz="44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aceitação</a:t>
            </a:r>
            <a:r>
              <a:rPr lang="en-GB" sz="4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257850F-39DE-5F2E-57EC-F6FE988C2813}"/>
              </a:ext>
            </a:extLst>
          </p:cNvPr>
          <p:cNvSpPr txBox="1"/>
          <p:nvPr/>
        </p:nvSpPr>
        <p:spPr>
          <a:xfrm>
            <a:off x="3353421" y="25129317"/>
            <a:ext cx="21600000" cy="9059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GB" sz="44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RESULTADOS ESPERADOS DA AGENDA</a:t>
            </a:r>
          </a:p>
          <a:p>
            <a:pPr algn="just">
              <a:spcAft>
                <a:spcPts val="1200"/>
              </a:spcAft>
            </a:pPr>
            <a:r>
              <a:rPr lang="pt-PT" sz="4400" kern="1000" spc="-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Agenda Transform irão resultar 11 Produtos, Processos e Serviços (PPS):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PPS1.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Biofertilizantes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PPS2.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Bioquímicos: Ácido acético e 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furfural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partir de fontes renováveis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PPS3.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Materiais reciclados e ecológicos à base de madeira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PPS4. 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Eco-design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mobiliário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PPS5.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Equipamentos com reduzida emissão de carbono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PPS6.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Serviços</a:t>
            </a:r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especializados para a gestão florestal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PPS7.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Serviços data-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driven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apoio à decisão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PPS8.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4HUB: Plataformas digitais e </a:t>
            </a:r>
            <a:r>
              <a:rPr lang="pt-PT" sz="4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hubs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formação para o setor florestal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PPS9.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Moldes para embalagens sustentáveis e biodegradáveis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PPS10. 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Indústria e logística sustentáveis</a:t>
            </a:r>
          </a:p>
          <a:p>
            <a:pPr algn="just"/>
            <a:r>
              <a:rPr lang="pt-PT" sz="44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PPS11.</a:t>
            </a:r>
            <a:r>
              <a:rPr lang="pt-PT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Cadeias de valor de produtos florestais não lenhosos</a:t>
            </a:r>
          </a:p>
          <a:p>
            <a:pPr algn="just"/>
            <a:endParaRPr lang="pt-PT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9ACC98D-38F6-7D90-18A5-CECF2A9CD328}"/>
              </a:ext>
            </a:extLst>
          </p:cNvPr>
          <p:cNvSpPr txBox="1"/>
          <p:nvPr/>
        </p:nvSpPr>
        <p:spPr>
          <a:xfrm>
            <a:off x="3353422" y="18527805"/>
            <a:ext cx="21599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b="1" cap="all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de fim</a:t>
            </a:r>
            <a:r>
              <a:rPr lang="pt-PT" sz="4400" cap="all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pt-PT" sz="4400" cap="all" dirty="0">
                <a:latin typeface="Roboto" panose="02000000000000000000" pitchFamily="2" charset="0"/>
                <a:ea typeface="Roboto" panose="02000000000000000000" pitchFamily="2" charset="0"/>
              </a:rPr>
              <a:t>31-12-2025</a:t>
            </a:r>
            <a:endParaRPr lang="en-GB" sz="4400" cap="al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4C49BF-EA45-C508-2E61-CB2CDCAD360D}"/>
              </a:ext>
            </a:extLst>
          </p:cNvPr>
          <p:cNvSpPr/>
          <p:nvPr/>
        </p:nvSpPr>
        <p:spPr>
          <a:xfrm>
            <a:off x="22383750" y="40347900"/>
            <a:ext cx="6397625" cy="5386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Imagem 19" descr="Uma imagem com captura de ecrã&#10;&#10;Descrição gerada automaticamente">
            <a:extLst>
              <a:ext uri="{FF2B5EF4-FFF2-40B4-BE49-F238E27FC236}">
                <a16:creationId xmlns:a16="http://schemas.microsoft.com/office/drawing/2014/main" id="{E397D57B-DB18-CBA0-32B9-A001DD0C3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6597" y="40623896"/>
            <a:ext cx="4631929" cy="2379223"/>
          </a:xfrm>
          <a:prstGeom prst="rect">
            <a:avLst/>
          </a:prstGeom>
          <a:noFill/>
        </p:spPr>
      </p:pic>
      <p:pic>
        <p:nvPicPr>
          <p:cNvPr id="4" name="Imagem 3" descr="Uma imagem com padrão, quadrado, Simetria, píxel&#10;&#10;Descrição gerada automaticamente">
            <a:extLst>
              <a:ext uri="{FF2B5EF4-FFF2-40B4-BE49-F238E27FC236}">
                <a16:creationId xmlns:a16="http://schemas.microsoft.com/office/drawing/2014/main" id="{78A4C97F-D596-E628-3E10-7450AC5D1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7378" y="6762307"/>
            <a:ext cx="4784143" cy="47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099FD11368C4592A93BB1FFF2FF47" ma:contentTypeVersion="4" ma:contentTypeDescription="Create a new document." ma:contentTypeScope="" ma:versionID="dd331480d658ccb1fdd86e3f26aeb00a">
  <xsd:schema xmlns:xsd="http://www.w3.org/2001/XMLSchema" xmlns:xs="http://www.w3.org/2001/XMLSchema" xmlns:p="http://schemas.microsoft.com/office/2006/metadata/properties" xmlns:ns2="96cbdbe0-70d1-4911-9f10-a364ddaed9f4" xmlns:ns3="675ebd9c-731b-4c87-90fe-a6b4fe2ce60a" targetNamespace="http://schemas.microsoft.com/office/2006/metadata/properties" ma:root="true" ma:fieldsID="bc2f9ff65eea1258656aa823423c3f14" ns2:_="" ns3:_="">
    <xsd:import namespace="96cbdbe0-70d1-4911-9f10-a364ddaed9f4"/>
    <xsd:import namespace="675ebd9c-731b-4c87-90fe-a6b4fe2ce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bdbe0-70d1-4911-9f10-a364ddaed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ebd9c-731b-4c87-90fe-a6b4fe2ce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8448FC-E962-4AD2-B432-02812F7D5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bdbe0-70d1-4911-9f10-a364ddaed9f4"/>
    <ds:schemaRef ds:uri="675ebd9c-731b-4c87-90fe-a6b4fe2ce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B6430-FFDA-431F-B23A-C407965F219F}">
  <ds:schemaRefs>
    <ds:schemaRef ds:uri="http://schemas.microsoft.com/office/2006/documentManagement/types"/>
    <ds:schemaRef ds:uri="675ebd9c-731b-4c87-90fe-a6b4fe2ce60a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96cbdbe0-70d1-4911-9f10-a364ddaed9f4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B691B7-FAF0-4514-9FF3-C65996E131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422</TotalTime>
  <Words>310</Words>
  <Application>Microsoft Office PowerPoint</Application>
  <PresentationFormat>Personalizados</PresentationFormat>
  <Paragraphs>32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Paulo Machado</cp:lastModifiedBy>
  <cp:revision>11</cp:revision>
  <cp:lastPrinted>2023-01-04T17:25:44Z</cp:lastPrinted>
  <dcterms:created xsi:type="dcterms:W3CDTF">2023-01-04T14:38:01Z</dcterms:created>
  <dcterms:modified xsi:type="dcterms:W3CDTF">2023-07-25T13:00:59Z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0x010100727099FD11368C4592A93BB1FFF2FF47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2023-07-04T08:56:08Z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d6865b8b-5283-4ee6-814a-a15864a562b4</vt:lpwstr>
  </property>
  <property fmtid="{D5CDD505-2E9C-101B-9397-08002B2CF9AE}" pid="9" name="MSIP_Label_ea60d57e-af5b-4752-ac57-3e4f28ca11dc_ContentBits">
    <vt:lpwstr>0</vt:lpwstr>
  </property>
</Properties>
</file>